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543" r:id="rId2"/>
    <p:sldId id="474" r:id="rId3"/>
    <p:sldId id="516" r:id="rId4"/>
    <p:sldId id="517" r:id="rId5"/>
    <p:sldId id="521" r:id="rId6"/>
    <p:sldId id="522" r:id="rId7"/>
    <p:sldId id="523" r:id="rId8"/>
    <p:sldId id="518"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19" r:id="rId27"/>
    <p:sldId id="541" r:id="rId28"/>
    <p:sldId id="54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79" autoAdjust="0"/>
    <p:restoredTop sz="89871" autoAdjust="0"/>
  </p:normalViewPr>
  <p:slideViewPr>
    <p:cSldViewPr snapToGrid="0" snapToObjects="1">
      <p:cViewPr varScale="1">
        <p:scale>
          <a:sx n="62" d="100"/>
          <a:sy n="62" d="100"/>
        </p:scale>
        <p:origin x="-836"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8/23/2022</a:t>
            </a:fld>
            <a:endParaRPr lang="en-US"/>
          </a:p>
        </p:txBody>
      </p:sp>
      <p:sp>
        <p:nvSpPr>
          <p:cNvPr id="4" name="Footer Placeholder 3">
            <a:extLst>
              <a:ext uri="{FF2B5EF4-FFF2-40B4-BE49-F238E27FC236}">
                <a16:creationId xmlns:a16="http://schemas.microsoft.com/office/drawing/2014/main" xmlns=""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xmlns=""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23-08-2022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xmlns=""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 xmlns:p14="http://schemas.microsoft.com/office/powerpoint/2010/main" val="280353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7E267C0-6CBB-4AF4-ABD2-EFA4EF607181}" type="slidenum">
              <a:rPr lang="en-IN" smtClean="0"/>
              <a:pPr/>
              <a:t>28</a:t>
            </a:fld>
            <a:endParaRPr lang="en-IN"/>
          </a:p>
        </p:txBody>
      </p:sp>
    </p:spTree>
    <p:extLst>
      <p:ext uri="{BB962C8B-B14F-4D97-AF65-F5344CB8AC3E}">
        <p14:creationId xmlns:p14="http://schemas.microsoft.com/office/powerpoint/2010/main" xmlns="" val="2732773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xmlns=""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CB29E013-E164-B74C-8152-F72E2338BE26}"/>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3D69965-9BC6-5345-B2D0-6C90A68A75A9}"/>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xmlns=""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52730E1-EAD6-F74C-B572-7FA04F719BB8}"/>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3D62C5C-7D1C-AA42-A571-92813FE919E3}"/>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AD10554-27EF-1E4B-9828-11CBD07233BB}"/>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xmlns=""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xmlns=""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xmlns=""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D754E3-7390-2C4D-8224-CE37880B733A}"/>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xmlns=""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42BC9A9-EC29-134C-AECE-54DDD5762192}"/>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5B41DED-1195-DE42-BD2F-00971D9CF3C9}"/>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6" name="Footer Placeholder 5">
            <a:extLst>
              <a:ext uri="{FF2B5EF4-FFF2-40B4-BE49-F238E27FC236}">
                <a16:creationId xmlns:a16="http://schemas.microsoft.com/office/drawing/2014/main" xmlns=""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xmlns=""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xmlns=""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xmlns=""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1C337486-CD2B-0E47-8478-E6DFAD595848}"/>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8" name="Footer Placeholder 7">
            <a:extLst>
              <a:ext uri="{FF2B5EF4-FFF2-40B4-BE49-F238E27FC236}">
                <a16:creationId xmlns:a16="http://schemas.microsoft.com/office/drawing/2014/main" xmlns=""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DF49A010-5D43-FF48-A7E1-D39F6B610503}"/>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4" name="Footer Placeholder 3">
            <a:extLst>
              <a:ext uri="{FF2B5EF4-FFF2-40B4-BE49-F238E27FC236}">
                <a16:creationId xmlns:a16="http://schemas.microsoft.com/office/drawing/2014/main" xmlns=""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39213DB-325C-5A40-9859-AE202B123556}"/>
              </a:ext>
            </a:extLst>
          </p:cNvPr>
          <p:cNvSpPr>
            <a:spLocks noGrp="1"/>
          </p:cNvSpPr>
          <p:nvPr>
            <p:ph type="dt" sz="half" idx="10"/>
          </p:nvPr>
        </p:nvSpPr>
        <p:spPr/>
        <p:txBody>
          <a:bodyPr/>
          <a:lstStyle/>
          <a:p>
            <a:fld id="{2A269F68-A112-7E45-9E09-D07179E5D466}" type="datetimeFigureOut">
              <a:rPr lang="en-US" smtClean="0"/>
              <a:pPr/>
              <a:t>8/23/2022</a:t>
            </a:fld>
            <a:endParaRPr lang="en-US"/>
          </a:p>
        </p:txBody>
      </p:sp>
      <p:sp>
        <p:nvSpPr>
          <p:cNvPr id="3" name="Footer Placeholder 2">
            <a:extLst>
              <a:ext uri="{FF2B5EF4-FFF2-40B4-BE49-F238E27FC236}">
                <a16:creationId xmlns:a16="http://schemas.microsoft.com/office/drawing/2014/main" xmlns=""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xmlns=""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8/23/2022</a:t>
            </a:fld>
            <a:endParaRPr lang="en-US"/>
          </a:p>
        </p:txBody>
      </p:sp>
      <p:sp>
        <p:nvSpPr>
          <p:cNvPr id="5" name="Footer Placeholder 4">
            <a:extLst>
              <a:ext uri="{FF2B5EF4-FFF2-40B4-BE49-F238E27FC236}">
                <a16:creationId xmlns:a16="http://schemas.microsoft.com/office/drawing/2014/main" xmlns=""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xmlns=""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xmlns=""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1</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Chapter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5</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Pivot Table</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 xmlns:p14="http://schemas.microsoft.com/office/powerpoint/2010/main" val="20657628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73789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Add Fields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5" y="1604650"/>
            <a:ext cx="8059277" cy="1431161"/>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Let's take a look at the fields pane at this point. You can see Colour is a Row field, and Sales is a Value field:</a:t>
            </a:r>
          </a:p>
          <a:p>
            <a:pPr marL="9144">
              <a:spcBef>
                <a:spcPts val="1839"/>
              </a:spcBef>
            </a:pPr>
            <a:endParaRPr lang="en-IN" sz="2400" i="1" dirty="0">
              <a:latin typeface="Segoe UI" panose="020B0502040204020203" pitchFamily="34" charset="0"/>
              <a:cs typeface="Segoe UI" panose="020B0502040204020203" pitchFamily="34" charset="0"/>
            </a:endParaRPr>
          </a:p>
        </p:txBody>
      </p:sp>
      <p:pic>
        <p:nvPicPr>
          <p:cNvPr id="6146" name="Picture 2" descr="Pivot table fields pane - sales by color">
            <a:extLst>
              <a:ext uri="{FF2B5EF4-FFF2-40B4-BE49-F238E27FC236}">
                <a16:creationId xmlns:a16="http://schemas.microsoft.com/office/drawing/2014/main" xmlns="" id="{5B8BB2BD-A5A4-4F8A-9D4D-27F298EE6670}"/>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474331" y="936521"/>
            <a:ext cx="3334212" cy="56954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43488539"/>
      </p:ext>
    </p:extLst>
  </p:cSld>
  <p:clrMapOvr>
    <a:masterClrMapping/>
  </p:clrMapOvr>
  <p:transition spd="slow">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520841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Number Formatting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6" y="1604650"/>
            <a:ext cx="6599186" cy="3139321"/>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Pivot Tables can apply and maintain number formatting automatically to numeric fields. This is a big time-saver when data changes frequently.</a:t>
            </a:r>
          </a:p>
          <a:p>
            <a:pPr marL="9144">
              <a:spcBef>
                <a:spcPts val="1839"/>
              </a:spcBef>
            </a:pPr>
            <a:endParaRPr lang="en-IN" sz="2400" i="1" dirty="0">
              <a:latin typeface="Segoe UI" panose="020B0502040204020203" pitchFamily="34" charset="0"/>
              <a:cs typeface="Segoe UI" panose="020B0502040204020203" pitchFamily="34" charset="0"/>
            </a:endParaRPr>
          </a:p>
          <a:p>
            <a:pPr marL="9144">
              <a:spcBef>
                <a:spcPts val="1839"/>
              </a:spcBef>
            </a:pPr>
            <a:r>
              <a:rPr lang="en-IN" sz="2400" i="1" dirty="0">
                <a:latin typeface="Segoe UI" panose="020B0502040204020203" pitchFamily="34" charset="0"/>
                <a:cs typeface="Segoe UI" panose="020B0502040204020203" pitchFamily="34" charset="0"/>
              </a:rPr>
              <a:t>1. Right-click any Sales number and choose Number Format:</a:t>
            </a:r>
          </a:p>
        </p:txBody>
      </p:sp>
      <p:pic>
        <p:nvPicPr>
          <p:cNvPr id="8194" name="Picture 2" descr="Right-click and select Number Format">
            <a:extLst>
              <a:ext uri="{FF2B5EF4-FFF2-40B4-BE49-F238E27FC236}">
                <a16:creationId xmlns:a16="http://schemas.microsoft.com/office/drawing/2014/main" xmlns="" id="{511A4CB9-59BA-4E03-9B9B-62598BB5546D}"/>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983584" y="994942"/>
            <a:ext cx="5208416" cy="56493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84007608"/>
      </p:ext>
    </p:extLst>
  </p:cSld>
  <p:clrMapOvr>
    <a:masterClrMapping/>
  </p:clrMapOvr>
  <p:transition spd="slow">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5208416"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Number Formatting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6" y="1829547"/>
            <a:ext cx="5208415" cy="830997"/>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2. Apply Currency formatting with zero decimal places, the click OK:</a:t>
            </a:r>
          </a:p>
        </p:txBody>
      </p:sp>
      <p:pic>
        <p:nvPicPr>
          <p:cNvPr id="3" name="Picture 2">
            <a:extLst>
              <a:ext uri="{FF2B5EF4-FFF2-40B4-BE49-F238E27FC236}">
                <a16:creationId xmlns:a16="http://schemas.microsoft.com/office/drawing/2014/main" xmlns="" id="{D47176D0-A363-48A5-B8F5-A9BB2F56FFA2}"/>
              </a:ext>
            </a:extLst>
          </p:cNvPr>
          <p:cNvPicPr>
            <a:picLocks noChangeAspect="1"/>
          </p:cNvPicPr>
          <p:nvPr/>
        </p:nvPicPr>
        <p:blipFill>
          <a:blip r:embed="rId2"/>
          <a:stretch>
            <a:fillRect/>
          </a:stretch>
        </p:blipFill>
        <p:spPr>
          <a:xfrm>
            <a:off x="5773685" y="1138237"/>
            <a:ext cx="6025023" cy="5509574"/>
          </a:xfrm>
          <a:prstGeom prst="rect">
            <a:avLst/>
          </a:prstGeom>
        </p:spPr>
      </p:pic>
    </p:spTree>
    <p:extLst>
      <p:ext uri="{BB962C8B-B14F-4D97-AF65-F5344CB8AC3E}">
        <p14:creationId xmlns:p14="http://schemas.microsoft.com/office/powerpoint/2010/main" xmlns="" val="3643928692"/>
      </p:ext>
    </p:extLst>
  </p:cSld>
  <p:clrMapOvr>
    <a:masterClrMapping/>
  </p:clrMapOvr>
  <p:transition spd="slow">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416570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Sorting by value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7" y="1829547"/>
            <a:ext cx="3900230" cy="3647152"/>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1. Right-click any Sales value and choose Sort &gt; Largest to Smallest.</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Excel now lists top-selling colours first. This sort order will be maintained when data changes, or when the pivot table is reconfigured. </a:t>
            </a:r>
          </a:p>
        </p:txBody>
      </p:sp>
      <p:pic>
        <p:nvPicPr>
          <p:cNvPr id="10" name="Picture 9">
            <a:extLst>
              <a:ext uri="{FF2B5EF4-FFF2-40B4-BE49-F238E27FC236}">
                <a16:creationId xmlns:a16="http://schemas.microsoft.com/office/drawing/2014/main" xmlns="" id="{00CDA7ED-E769-417F-8797-254809A7B9A9}"/>
              </a:ext>
            </a:extLst>
          </p:cNvPr>
          <p:cNvPicPr>
            <a:picLocks noChangeAspect="1"/>
          </p:cNvPicPr>
          <p:nvPr/>
        </p:nvPicPr>
        <p:blipFill>
          <a:blip r:embed="rId2"/>
          <a:stretch>
            <a:fillRect/>
          </a:stretch>
        </p:blipFill>
        <p:spPr>
          <a:xfrm>
            <a:off x="4811200" y="1334168"/>
            <a:ext cx="7090748" cy="5241566"/>
          </a:xfrm>
          <a:prstGeom prst="rect">
            <a:avLst/>
          </a:prstGeom>
        </p:spPr>
      </p:pic>
    </p:spTree>
    <p:extLst>
      <p:ext uri="{BB962C8B-B14F-4D97-AF65-F5344CB8AC3E}">
        <p14:creationId xmlns:p14="http://schemas.microsoft.com/office/powerpoint/2010/main" xmlns="" val="857791975"/>
      </p:ext>
    </p:extLst>
  </p:cSld>
  <p:clrMapOvr>
    <a:masterClrMapping/>
  </p:clrMapOvr>
  <p:transition spd="slow">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416570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Sorting by value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7" y="1829547"/>
            <a:ext cx="3900230" cy="2308324"/>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Excel now lists top-selling colours first. This sort order will be maintained when data changes, or when the pivot table is reconfigured. </a:t>
            </a:r>
          </a:p>
        </p:txBody>
      </p:sp>
      <p:pic>
        <p:nvPicPr>
          <p:cNvPr id="3" name="Picture 2">
            <a:extLst>
              <a:ext uri="{FF2B5EF4-FFF2-40B4-BE49-F238E27FC236}">
                <a16:creationId xmlns:a16="http://schemas.microsoft.com/office/drawing/2014/main" xmlns="" id="{96C3B0D5-91D4-4810-9342-43A142243E47}"/>
              </a:ext>
            </a:extLst>
          </p:cNvPr>
          <p:cNvPicPr>
            <a:picLocks noChangeAspect="1"/>
          </p:cNvPicPr>
          <p:nvPr/>
        </p:nvPicPr>
        <p:blipFill>
          <a:blip r:embed="rId2"/>
          <a:stretch>
            <a:fillRect/>
          </a:stretch>
        </p:blipFill>
        <p:spPr>
          <a:xfrm>
            <a:off x="4306377" y="1671023"/>
            <a:ext cx="7659636" cy="4331731"/>
          </a:xfrm>
          <a:prstGeom prst="rect">
            <a:avLst/>
          </a:prstGeom>
        </p:spPr>
      </p:pic>
    </p:spTree>
    <p:extLst>
      <p:ext uri="{BB962C8B-B14F-4D97-AF65-F5344CB8AC3E}">
        <p14:creationId xmlns:p14="http://schemas.microsoft.com/office/powerpoint/2010/main" xmlns="" val="3211677567"/>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35153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Refresh Data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7" y="1671023"/>
            <a:ext cx="3900230" cy="4801314"/>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Pivot table data needs to be "refreshed" in order to bring in updates. To reinforce how this works, we'll make a big change to the source data and watch it flow into the pivot table.</a:t>
            </a:r>
          </a:p>
          <a:p>
            <a:pPr marL="9144">
              <a:spcBef>
                <a:spcPts val="1839"/>
              </a:spcBef>
            </a:pPr>
            <a:r>
              <a:rPr lang="en-IN" sz="2300" i="1" dirty="0">
                <a:latin typeface="Segoe UI" panose="020B0502040204020203" pitchFamily="34" charset="0"/>
                <a:cs typeface="Segoe UI" panose="020B0502040204020203" pitchFamily="34" charset="0"/>
              </a:rPr>
              <a:t>1. Select cell F5 and change $11.00 to $2000.</a:t>
            </a:r>
          </a:p>
          <a:p>
            <a:pPr marL="9144">
              <a:spcBef>
                <a:spcPts val="1839"/>
              </a:spcBef>
            </a:pPr>
            <a:r>
              <a:rPr lang="en-IN" sz="2300" i="1" dirty="0">
                <a:latin typeface="Segoe UI" panose="020B0502040204020203" pitchFamily="34" charset="0"/>
                <a:cs typeface="Segoe UI" panose="020B0502040204020203" pitchFamily="34" charset="0"/>
              </a:rPr>
              <a:t>2. Right-click anywhere in the pivot table and select "Refresh".</a:t>
            </a:r>
          </a:p>
        </p:txBody>
      </p:sp>
      <p:pic>
        <p:nvPicPr>
          <p:cNvPr id="8" name="Picture 7">
            <a:extLst>
              <a:ext uri="{FF2B5EF4-FFF2-40B4-BE49-F238E27FC236}">
                <a16:creationId xmlns:a16="http://schemas.microsoft.com/office/drawing/2014/main" xmlns="" id="{1EBD8DDA-CAD5-4DEB-BB82-ED39D1994BD9}"/>
              </a:ext>
            </a:extLst>
          </p:cNvPr>
          <p:cNvPicPr>
            <a:picLocks noChangeAspect="1"/>
          </p:cNvPicPr>
          <p:nvPr/>
        </p:nvPicPr>
        <p:blipFill>
          <a:blip r:embed="rId2"/>
          <a:stretch>
            <a:fillRect/>
          </a:stretch>
        </p:blipFill>
        <p:spPr>
          <a:xfrm>
            <a:off x="4145885" y="1671023"/>
            <a:ext cx="7980616" cy="4843244"/>
          </a:xfrm>
          <a:prstGeom prst="rect">
            <a:avLst/>
          </a:prstGeom>
        </p:spPr>
      </p:pic>
    </p:spTree>
    <p:extLst>
      <p:ext uri="{BB962C8B-B14F-4D97-AF65-F5344CB8AC3E}">
        <p14:creationId xmlns:p14="http://schemas.microsoft.com/office/powerpoint/2010/main" xmlns="" val="3652107737"/>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35153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Refresh Data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7" y="1671023"/>
            <a:ext cx="3900230" cy="150810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Notice "Red" is now the top selling colour, and automatically moves to the top:</a:t>
            </a:r>
          </a:p>
        </p:txBody>
      </p:sp>
      <p:pic>
        <p:nvPicPr>
          <p:cNvPr id="3" name="Picture 2">
            <a:extLst>
              <a:ext uri="{FF2B5EF4-FFF2-40B4-BE49-F238E27FC236}">
                <a16:creationId xmlns:a16="http://schemas.microsoft.com/office/drawing/2014/main" xmlns="" id="{4E23B56C-1D8F-4609-96C6-8FC513AAE61B}"/>
              </a:ext>
            </a:extLst>
          </p:cNvPr>
          <p:cNvPicPr>
            <a:picLocks noChangeAspect="1"/>
          </p:cNvPicPr>
          <p:nvPr/>
        </p:nvPicPr>
        <p:blipFill>
          <a:blip r:embed="rId2"/>
          <a:stretch>
            <a:fillRect/>
          </a:stretch>
        </p:blipFill>
        <p:spPr>
          <a:xfrm>
            <a:off x="4200833" y="1666568"/>
            <a:ext cx="7870723" cy="4731804"/>
          </a:xfrm>
          <a:prstGeom prst="rect">
            <a:avLst/>
          </a:prstGeom>
        </p:spPr>
      </p:pic>
    </p:spTree>
    <p:extLst>
      <p:ext uri="{BB962C8B-B14F-4D97-AF65-F5344CB8AC3E}">
        <p14:creationId xmlns:p14="http://schemas.microsoft.com/office/powerpoint/2010/main" xmlns="" val="900236808"/>
      </p:ext>
    </p:extLst>
  </p:cSld>
  <p:clrMapOvr>
    <a:masterClrMapping/>
  </p:clrMapOvr>
  <p:transitio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35153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Refresh Data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6" y="1671023"/>
            <a:ext cx="11805365" cy="2677656"/>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3. Change F5 back to $11.00 and refresh the pivot again.</a:t>
            </a:r>
          </a:p>
          <a:p>
            <a:pPr marL="352044" indent="-342900">
              <a:spcBef>
                <a:spcPts val="1839"/>
              </a:spcBef>
              <a:buFont typeface="Wingdings" panose="05000000000000000000" pitchFamily="2" charset="2"/>
              <a:buChar char="Ø"/>
            </a:pPr>
            <a:endParaRPr lang="en-IN" sz="2300" i="1" dirty="0">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300" i="1" dirty="0">
                <a:solidFill>
                  <a:srgbClr val="FF0000"/>
                </a:solidFill>
                <a:latin typeface="Segoe UI" panose="020B0502040204020203" pitchFamily="34" charset="0"/>
                <a:cs typeface="Segoe UI" panose="020B0502040204020203" pitchFamily="34" charset="0"/>
              </a:rPr>
              <a:t>Note: changing F5 to $2000 is not realistic, but it's a good way to force a change you can easily see in the pivot table. Try changing an existing colour to something new, like "Gold" or "Black". When you refresh, you'll see the new colour appear. You can use undo to go back to original data and pivot.</a:t>
            </a:r>
          </a:p>
        </p:txBody>
      </p:sp>
    </p:spTree>
    <p:extLst>
      <p:ext uri="{BB962C8B-B14F-4D97-AF65-F5344CB8AC3E}">
        <p14:creationId xmlns:p14="http://schemas.microsoft.com/office/powerpoint/2010/main" xmlns="" val="720192102"/>
      </p:ext>
    </p:extLst>
  </p:cSld>
  <p:clrMapOvr>
    <a:masterClrMapping/>
  </p:clrMapOvr>
  <p:transition spd="slow">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55718"/>
            <a:ext cx="4709917"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Second Value Field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6" y="1671023"/>
            <a:ext cx="3457779" cy="2092881"/>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You can add more than one field as a Value field.</a:t>
            </a:r>
          </a:p>
          <a:p>
            <a:pPr marL="9144">
              <a:spcBef>
                <a:spcPts val="1839"/>
              </a:spcBef>
            </a:pPr>
            <a:r>
              <a:rPr lang="en-IN" sz="2300" i="1" dirty="0">
                <a:latin typeface="Segoe UI" panose="020B0502040204020203" pitchFamily="34" charset="0"/>
                <a:cs typeface="Segoe UI" panose="020B0502040204020203" pitchFamily="34" charset="0"/>
              </a:rPr>
              <a:t>1. Drag Units to the Value area to see Sales and Units together:</a:t>
            </a:r>
            <a:endParaRPr lang="en-IN" sz="2300" i="1" dirty="0">
              <a:solidFill>
                <a:srgbClr val="FF0000"/>
              </a:solidFill>
              <a:latin typeface="Segoe UI" panose="020B0502040204020203" pitchFamily="34" charset="0"/>
              <a:cs typeface="Segoe UI" panose="020B0502040204020203" pitchFamily="34" charset="0"/>
            </a:endParaRPr>
          </a:p>
        </p:txBody>
      </p:sp>
      <p:pic>
        <p:nvPicPr>
          <p:cNvPr id="3" name="Picture 2">
            <a:extLst>
              <a:ext uri="{FF2B5EF4-FFF2-40B4-BE49-F238E27FC236}">
                <a16:creationId xmlns:a16="http://schemas.microsoft.com/office/drawing/2014/main" xmlns="" id="{AFCF7B76-164A-4D20-B5AB-B6C482D9C048}"/>
              </a:ext>
            </a:extLst>
          </p:cNvPr>
          <p:cNvPicPr>
            <a:picLocks noChangeAspect="1"/>
          </p:cNvPicPr>
          <p:nvPr/>
        </p:nvPicPr>
        <p:blipFill>
          <a:blip r:embed="rId2"/>
          <a:stretch>
            <a:fillRect/>
          </a:stretch>
        </p:blipFill>
        <p:spPr>
          <a:xfrm>
            <a:off x="4048175" y="1671023"/>
            <a:ext cx="7988249" cy="4745612"/>
          </a:xfrm>
          <a:prstGeom prst="rect">
            <a:avLst/>
          </a:prstGeom>
        </p:spPr>
      </p:pic>
    </p:spTree>
    <p:extLst>
      <p:ext uri="{BB962C8B-B14F-4D97-AF65-F5344CB8AC3E}">
        <p14:creationId xmlns:p14="http://schemas.microsoft.com/office/powerpoint/2010/main" xmlns="" val="2252957057"/>
      </p:ext>
    </p:extLst>
  </p:cSld>
  <p:clrMapOvr>
    <a:masterClrMapping/>
  </p:clrMapOvr>
  <p:transition spd="slow">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Percent of Total</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2" y="1493512"/>
            <a:ext cx="3892601" cy="4985980"/>
          </a:xfrm>
          <a:prstGeom prst="rect">
            <a:avLst/>
          </a:prstGeom>
          <a:noFill/>
        </p:spPr>
        <p:txBody>
          <a:bodyPr wrap="square" rtlCol="0">
            <a:spAutoFit/>
          </a:bodyPr>
          <a:lstStyle/>
          <a:p>
            <a:pPr marL="9144">
              <a:spcBef>
                <a:spcPts val="1839"/>
              </a:spcBef>
            </a:pPr>
            <a:r>
              <a:rPr lang="en-IN" sz="2100" i="1" dirty="0">
                <a:latin typeface="Segoe UI" panose="020B0502040204020203" pitchFamily="34" charset="0"/>
                <a:cs typeface="Segoe UI" panose="020B0502040204020203" pitchFamily="34" charset="0"/>
              </a:rPr>
              <a:t>There are different ways to display values. One option is to show values as a percent of total. If you want to display the same field in different ways, add the field twice.</a:t>
            </a:r>
          </a:p>
          <a:p>
            <a:pPr marL="9144">
              <a:spcBef>
                <a:spcPts val="1839"/>
              </a:spcBef>
            </a:pPr>
            <a:r>
              <a:rPr lang="en-IN" sz="2100" i="1" dirty="0">
                <a:latin typeface="Segoe UI" panose="020B0502040204020203" pitchFamily="34" charset="0"/>
                <a:cs typeface="Segoe UI" panose="020B0502040204020203" pitchFamily="34" charset="0"/>
              </a:rPr>
              <a:t>1. Remove the Units from the Values area</a:t>
            </a:r>
          </a:p>
          <a:p>
            <a:pPr marL="9144">
              <a:spcBef>
                <a:spcPts val="1839"/>
              </a:spcBef>
            </a:pPr>
            <a:r>
              <a:rPr lang="en-IN" sz="2100" i="1" dirty="0">
                <a:latin typeface="Segoe UI" panose="020B0502040204020203" pitchFamily="34" charset="0"/>
                <a:cs typeface="Segoe UI" panose="020B0502040204020203" pitchFamily="34" charset="0"/>
              </a:rPr>
              <a:t>2. Add the Sales field (again) to the Values area.</a:t>
            </a:r>
          </a:p>
          <a:p>
            <a:pPr marL="9144">
              <a:spcBef>
                <a:spcPts val="1839"/>
              </a:spcBef>
            </a:pPr>
            <a:r>
              <a:rPr lang="en-IN" sz="2100" i="1" dirty="0">
                <a:latin typeface="Segoe UI" panose="020B0502040204020203" pitchFamily="34" charset="0"/>
                <a:cs typeface="Segoe UI" panose="020B0502040204020203" pitchFamily="34" charset="0"/>
              </a:rPr>
              <a:t>3. Right-click the second instance and choose "% of grand total":</a:t>
            </a:r>
            <a:endParaRPr lang="en-IN" sz="2100" i="1" dirty="0">
              <a:solidFill>
                <a:srgbClr val="FF0000"/>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xmlns="" id="{35023C45-F169-468D-8712-63544DACFD64}"/>
              </a:ext>
            </a:extLst>
          </p:cNvPr>
          <p:cNvPicPr>
            <a:picLocks noChangeAspect="1"/>
          </p:cNvPicPr>
          <p:nvPr/>
        </p:nvPicPr>
        <p:blipFill>
          <a:blip r:embed="rId2"/>
          <a:stretch>
            <a:fillRect/>
          </a:stretch>
        </p:blipFill>
        <p:spPr>
          <a:xfrm>
            <a:off x="4165498" y="1671023"/>
            <a:ext cx="7706954" cy="4802025"/>
          </a:xfrm>
          <a:prstGeom prst="rect">
            <a:avLst/>
          </a:prstGeom>
        </p:spPr>
      </p:pic>
    </p:spTree>
    <p:extLst>
      <p:ext uri="{BB962C8B-B14F-4D97-AF65-F5344CB8AC3E}">
        <p14:creationId xmlns:p14="http://schemas.microsoft.com/office/powerpoint/2010/main" xmlns="" val="1072012489"/>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506752" y="681039"/>
            <a:ext cx="5589247"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Meaning – Pivot Table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506753" y="1767449"/>
            <a:ext cx="10746266" cy="3877985"/>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You can think of a pivot table as a report. However, unlike a static report, a pivot table provides an interactive view of your data. With very little effort (and no formulas) you can look at the same data from many different perspectives. You can group data into categories, break down data into years and months, filter data to include or exclude categories, and even build charts.</a:t>
            </a:r>
          </a:p>
          <a:p>
            <a:pPr marL="352044" indent="-342900">
              <a:spcBef>
                <a:spcPts val="1839"/>
              </a:spcBef>
              <a:buFont typeface="Wingdings" panose="05000000000000000000" pitchFamily="2" charset="2"/>
              <a:buChar char="Ø"/>
            </a:pPr>
            <a:endParaRPr lang="en-IN" sz="2400" i="1" spc="10" dirty="0">
              <a:solidFill>
                <a:srgbClr val="000000"/>
              </a:solidFill>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The beauty of pivot tables is they allow you to interactively explore your data in different ways.</a:t>
            </a:r>
            <a:endParaRPr lang="en-IN" sz="24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1009400775"/>
      </p:ext>
    </p:extLst>
  </p:cSld>
  <p:clrMapOvr>
    <a:masterClrMapping/>
  </p:clrMapOvr>
  <p:transition spd="slow">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Percent of Total</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2" y="1493512"/>
            <a:ext cx="10389525" cy="415498"/>
          </a:xfrm>
          <a:prstGeom prst="rect">
            <a:avLst/>
          </a:prstGeom>
          <a:noFill/>
        </p:spPr>
        <p:txBody>
          <a:bodyPr wrap="square" rtlCol="0">
            <a:spAutoFit/>
          </a:bodyPr>
          <a:lstStyle/>
          <a:p>
            <a:pPr marL="9144">
              <a:spcBef>
                <a:spcPts val="1839"/>
              </a:spcBef>
            </a:pPr>
            <a:r>
              <a:rPr lang="en-IN" sz="2100" i="1" dirty="0">
                <a:latin typeface="Segoe UI" panose="020B0502040204020203" pitchFamily="34" charset="0"/>
                <a:cs typeface="Segoe UI" panose="020B0502040204020203" pitchFamily="34" charset="0"/>
              </a:rPr>
              <a:t>The result is a breakdown by colour along with a percent of total:</a:t>
            </a:r>
            <a:endParaRPr lang="en-IN" sz="2100" i="1" dirty="0">
              <a:solidFill>
                <a:srgbClr val="FF0000"/>
              </a:solidFill>
              <a:latin typeface="Segoe UI" panose="020B0502040204020203" pitchFamily="34" charset="0"/>
              <a:cs typeface="Segoe UI" panose="020B0502040204020203" pitchFamily="34" charset="0"/>
            </a:endParaRPr>
          </a:p>
        </p:txBody>
      </p:sp>
      <p:pic>
        <p:nvPicPr>
          <p:cNvPr id="3" name="Picture 2">
            <a:extLst>
              <a:ext uri="{FF2B5EF4-FFF2-40B4-BE49-F238E27FC236}">
                <a16:creationId xmlns:a16="http://schemas.microsoft.com/office/drawing/2014/main" xmlns="" id="{72446F64-A975-452E-969E-83738D460550}"/>
              </a:ext>
            </a:extLst>
          </p:cNvPr>
          <p:cNvPicPr>
            <a:picLocks noChangeAspect="1"/>
          </p:cNvPicPr>
          <p:nvPr/>
        </p:nvPicPr>
        <p:blipFill>
          <a:blip r:embed="rId2"/>
          <a:stretch>
            <a:fillRect/>
          </a:stretch>
        </p:blipFill>
        <p:spPr>
          <a:xfrm>
            <a:off x="1959230" y="2068354"/>
            <a:ext cx="7922189" cy="4656729"/>
          </a:xfrm>
          <a:prstGeom prst="rect">
            <a:avLst/>
          </a:prstGeom>
        </p:spPr>
      </p:pic>
    </p:spTree>
    <p:extLst>
      <p:ext uri="{BB962C8B-B14F-4D97-AF65-F5344CB8AC3E}">
        <p14:creationId xmlns:p14="http://schemas.microsoft.com/office/powerpoint/2010/main" xmlns="" val="1959080153"/>
      </p:ext>
    </p:extLst>
  </p:cSld>
  <p:clrMapOvr>
    <a:masterClrMapping/>
  </p:clrMapOvr>
  <p:transition spd="slow">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Group by Date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3" y="1512185"/>
            <a:ext cx="5301330" cy="4324261"/>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Pivot tables have a special feature to group dates into units like years, months, and quarters. This grouping can be customized.</a:t>
            </a:r>
          </a:p>
          <a:p>
            <a:pPr marL="9144">
              <a:spcBef>
                <a:spcPts val="1839"/>
              </a:spcBef>
            </a:pPr>
            <a:r>
              <a:rPr lang="en-IN" sz="2300" i="1" dirty="0">
                <a:latin typeface="Segoe UI" panose="020B0502040204020203" pitchFamily="34" charset="0"/>
                <a:cs typeface="Segoe UI" panose="020B0502040204020203" pitchFamily="34" charset="0"/>
              </a:rPr>
              <a:t>1. Remove the second Sales field (Sales2). </a:t>
            </a:r>
          </a:p>
          <a:p>
            <a:pPr marL="9144">
              <a:spcBef>
                <a:spcPts val="1839"/>
              </a:spcBef>
            </a:pPr>
            <a:r>
              <a:rPr lang="en-IN" sz="2300" i="1" dirty="0">
                <a:latin typeface="Segoe UI" panose="020B0502040204020203" pitchFamily="34" charset="0"/>
                <a:cs typeface="Segoe UI" panose="020B0502040204020203" pitchFamily="34" charset="0"/>
              </a:rPr>
              <a:t>2. Drag the Date field to the Columns area.</a:t>
            </a:r>
          </a:p>
          <a:p>
            <a:pPr marL="9144">
              <a:spcBef>
                <a:spcPts val="1839"/>
              </a:spcBef>
            </a:pPr>
            <a:r>
              <a:rPr lang="en-IN" sz="2300" i="1" dirty="0">
                <a:latin typeface="Segoe UI" panose="020B0502040204020203" pitchFamily="34" charset="0"/>
                <a:cs typeface="Segoe UI" panose="020B0502040204020203" pitchFamily="34" charset="0"/>
              </a:rPr>
              <a:t>3. Right-click a date in the header area and choose "Group":</a:t>
            </a:r>
          </a:p>
        </p:txBody>
      </p:sp>
      <p:pic>
        <p:nvPicPr>
          <p:cNvPr id="8" name="Picture 7">
            <a:extLst>
              <a:ext uri="{FF2B5EF4-FFF2-40B4-BE49-F238E27FC236}">
                <a16:creationId xmlns:a16="http://schemas.microsoft.com/office/drawing/2014/main" xmlns="" id="{298D0CC5-7029-4953-A0AC-94E8B3765BF9}"/>
              </a:ext>
            </a:extLst>
          </p:cNvPr>
          <p:cNvPicPr>
            <a:picLocks noChangeAspect="1"/>
          </p:cNvPicPr>
          <p:nvPr/>
        </p:nvPicPr>
        <p:blipFill>
          <a:blip r:embed="rId2"/>
          <a:stretch>
            <a:fillRect/>
          </a:stretch>
        </p:blipFill>
        <p:spPr>
          <a:xfrm>
            <a:off x="5879075" y="681038"/>
            <a:ext cx="5934382" cy="5996718"/>
          </a:xfrm>
          <a:prstGeom prst="rect">
            <a:avLst/>
          </a:prstGeom>
        </p:spPr>
      </p:pic>
    </p:spTree>
    <p:extLst>
      <p:ext uri="{BB962C8B-B14F-4D97-AF65-F5344CB8AC3E}">
        <p14:creationId xmlns:p14="http://schemas.microsoft.com/office/powerpoint/2010/main" xmlns="" val="2362079997"/>
      </p:ext>
    </p:extLst>
  </p:cSld>
  <p:clrMapOvr>
    <a:masterClrMapping/>
  </p:clrMapOvr>
  <p:transition spd="slow">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Group by Date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4" y="1615424"/>
            <a:ext cx="6186231" cy="800219"/>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4. When the Group window appears, group by Years only (deselect Months and Quarters):</a:t>
            </a:r>
          </a:p>
        </p:txBody>
      </p:sp>
      <p:pic>
        <p:nvPicPr>
          <p:cNvPr id="10242" name="Picture 2" descr="Date grouping settings - group by Years only">
            <a:extLst>
              <a:ext uri="{FF2B5EF4-FFF2-40B4-BE49-F238E27FC236}">
                <a16:creationId xmlns:a16="http://schemas.microsoft.com/office/drawing/2014/main" xmlns="" id="{9B07E6D0-E6DD-4DDF-B64B-6DF9F9ACE4A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056336" y="681038"/>
            <a:ext cx="4683381" cy="611828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34091818"/>
      </p:ext>
    </p:extLst>
  </p:cSld>
  <p:clrMapOvr>
    <a:masterClrMapping/>
  </p:clrMapOvr>
  <p:transition spd="slow">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Group by Date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4" y="1615424"/>
            <a:ext cx="10492761" cy="1031051"/>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We now have a pivot table that groups sales by colour and year:</a:t>
            </a:r>
          </a:p>
          <a:p>
            <a:pPr marL="9144">
              <a:spcBef>
                <a:spcPts val="1839"/>
              </a:spcBef>
            </a:pPr>
            <a:endParaRPr lang="en-IN" sz="2300" i="1" dirty="0">
              <a:latin typeface="Segoe UI" panose="020B0502040204020203" pitchFamily="34" charset="0"/>
              <a:cs typeface="Segoe UI" panose="020B0502040204020203" pitchFamily="34" charset="0"/>
            </a:endParaRPr>
          </a:p>
        </p:txBody>
      </p:sp>
      <p:pic>
        <p:nvPicPr>
          <p:cNvPr id="3" name="Picture 2">
            <a:extLst>
              <a:ext uri="{FF2B5EF4-FFF2-40B4-BE49-F238E27FC236}">
                <a16:creationId xmlns:a16="http://schemas.microsoft.com/office/drawing/2014/main" xmlns="" id="{DC460F4C-7779-43AD-A661-E1F98D81A045}"/>
              </a:ext>
            </a:extLst>
          </p:cNvPr>
          <p:cNvPicPr>
            <a:picLocks noChangeAspect="1"/>
          </p:cNvPicPr>
          <p:nvPr/>
        </p:nvPicPr>
        <p:blipFill>
          <a:blip r:embed="rId2"/>
          <a:stretch>
            <a:fillRect/>
          </a:stretch>
        </p:blipFill>
        <p:spPr>
          <a:xfrm>
            <a:off x="2101873" y="2472505"/>
            <a:ext cx="7178317" cy="3856522"/>
          </a:xfrm>
          <a:prstGeom prst="rect">
            <a:avLst/>
          </a:prstGeom>
        </p:spPr>
      </p:pic>
    </p:spTree>
    <p:extLst>
      <p:ext uri="{BB962C8B-B14F-4D97-AF65-F5344CB8AC3E}">
        <p14:creationId xmlns:p14="http://schemas.microsoft.com/office/powerpoint/2010/main" xmlns="" val="3972495245"/>
      </p:ext>
    </p:extLst>
  </p:cSld>
  <p:clrMapOvr>
    <a:masterClrMapping/>
  </p:clrMapOvr>
  <p:transition spd="slow">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Two-way Pivot</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5" y="1615424"/>
            <a:ext cx="4519664" cy="4324261"/>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Pivot tables can plot data in various two-dimensional arrangements.</a:t>
            </a:r>
          </a:p>
          <a:p>
            <a:pPr marL="9144">
              <a:spcBef>
                <a:spcPts val="1839"/>
              </a:spcBef>
            </a:pPr>
            <a:r>
              <a:rPr lang="en-IN" sz="2300" i="1" dirty="0">
                <a:latin typeface="Segoe UI" panose="020B0502040204020203" pitchFamily="34" charset="0"/>
                <a:cs typeface="Segoe UI" panose="020B0502040204020203" pitchFamily="34" charset="0"/>
              </a:rPr>
              <a:t>1. Drag the Date field out of the columns area</a:t>
            </a:r>
          </a:p>
          <a:p>
            <a:pPr marL="9144">
              <a:spcBef>
                <a:spcPts val="1839"/>
              </a:spcBef>
            </a:pPr>
            <a:r>
              <a:rPr lang="en-IN" sz="2300" i="1" dirty="0">
                <a:latin typeface="Segoe UI" panose="020B0502040204020203" pitchFamily="34" charset="0"/>
                <a:cs typeface="Segoe UI" panose="020B0502040204020203" pitchFamily="34" charset="0"/>
              </a:rPr>
              <a:t>2. Drag Region into the Columns area.</a:t>
            </a:r>
          </a:p>
          <a:p>
            <a:pPr marL="9144">
              <a:spcBef>
                <a:spcPts val="1839"/>
              </a:spcBef>
            </a:pPr>
            <a:r>
              <a:rPr lang="en-IN" sz="2300" i="1" dirty="0">
                <a:latin typeface="Segoe UI" panose="020B0502040204020203" pitchFamily="34" charset="0"/>
                <a:cs typeface="Segoe UI" panose="020B0502040204020203" pitchFamily="34" charset="0"/>
              </a:rPr>
              <a:t>Excel builds a two-way pivot table that breaks down sales by colour and region:</a:t>
            </a:r>
          </a:p>
        </p:txBody>
      </p:sp>
      <p:pic>
        <p:nvPicPr>
          <p:cNvPr id="8" name="Picture 7">
            <a:extLst>
              <a:ext uri="{FF2B5EF4-FFF2-40B4-BE49-F238E27FC236}">
                <a16:creationId xmlns:a16="http://schemas.microsoft.com/office/drawing/2014/main" xmlns="" id="{271D6069-C041-4F4D-88D6-FDE53A5DBC8F}"/>
              </a:ext>
            </a:extLst>
          </p:cNvPr>
          <p:cNvPicPr>
            <a:picLocks noChangeAspect="1"/>
          </p:cNvPicPr>
          <p:nvPr/>
        </p:nvPicPr>
        <p:blipFill>
          <a:blip r:embed="rId2"/>
          <a:stretch>
            <a:fillRect/>
          </a:stretch>
        </p:blipFill>
        <p:spPr>
          <a:xfrm>
            <a:off x="4878767" y="2089998"/>
            <a:ext cx="7255872" cy="3495744"/>
          </a:xfrm>
          <a:prstGeom prst="rect">
            <a:avLst/>
          </a:prstGeom>
        </p:spPr>
      </p:pic>
    </p:spTree>
    <p:extLst>
      <p:ext uri="{BB962C8B-B14F-4D97-AF65-F5344CB8AC3E}">
        <p14:creationId xmlns:p14="http://schemas.microsoft.com/office/powerpoint/2010/main" xmlns="" val="2648802080"/>
      </p:ext>
    </p:extLst>
  </p:cSld>
  <p:clrMapOvr>
    <a:masterClrMapping/>
  </p:clrMapOvr>
  <p:transition spd="slow">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3" y="655718"/>
            <a:ext cx="3892601"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Two-way Pivot</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4" y="1615424"/>
            <a:ext cx="11879109" cy="1384995"/>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3. Swap Region and Colour (i.e. drag Region to the Rows area and Colour to the Columns area). </a:t>
            </a:r>
          </a:p>
          <a:p>
            <a:pPr marL="9144">
              <a:spcBef>
                <a:spcPts val="1839"/>
              </a:spcBef>
            </a:pPr>
            <a:r>
              <a:rPr lang="en-IN" sz="2300" i="1" dirty="0">
                <a:latin typeface="Segoe UI" panose="020B0502040204020203" pitchFamily="34" charset="0"/>
                <a:cs typeface="Segoe UI" panose="020B0502040204020203" pitchFamily="34" charset="0"/>
              </a:rPr>
              <a:t>Excel builds another two-dimensional pivot table:</a:t>
            </a:r>
          </a:p>
        </p:txBody>
      </p:sp>
      <p:pic>
        <p:nvPicPr>
          <p:cNvPr id="3" name="Picture 2">
            <a:extLst>
              <a:ext uri="{FF2B5EF4-FFF2-40B4-BE49-F238E27FC236}">
                <a16:creationId xmlns:a16="http://schemas.microsoft.com/office/drawing/2014/main" xmlns="" id="{CDF49F27-2811-4BB4-8859-C4CD3F6FBFEB}"/>
              </a:ext>
            </a:extLst>
          </p:cNvPr>
          <p:cNvPicPr>
            <a:picLocks noChangeAspect="1"/>
          </p:cNvPicPr>
          <p:nvPr/>
        </p:nvPicPr>
        <p:blipFill>
          <a:blip r:embed="rId2"/>
          <a:stretch>
            <a:fillRect/>
          </a:stretch>
        </p:blipFill>
        <p:spPr>
          <a:xfrm>
            <a:off x="2548141" y="3275180"/>
            <a:ext cx="7093974" cy="3428754"/>
          </a:xfrm>
          <a:prstGeom prst="rect">
            <a:avLst/>
          </a:prstGeom>
        </p:spPr>
      </p:pic>
    </p:spTree>
    <p:extLst>
      <p:ext uri="{BB962C8B-B14F-4D97-AF65-F5344CB8AC3E}">
        <p14:creationId xmlns:p14="http://schemas.microsoft.com/office/powerpoint/2010/main" xmlns="" val="1720288187"/>
      </p:ext>
    </p:extLst>
  </p:cSld>
  <p:clrMapOvr>
    <a:masterClrMapping/>
  </p:clrMapOvr>
  <p:transition spd="slow">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81038"/>
            <a:ext cx="594042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Key Pivot Table  Benefit</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4" y="1612025"/>
            <a:ext cx="11716877" cy="5309146"/>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Simplicity</a:t>
            </a:r>
            <a:r>
              <a:rPr lang="en-IN" sz="2400" i="1" dirty="0">
                <a:latin typeface="Segoe UI" panose="020B0502040204020203" pitchFamily="34" charset="0"/>
                <a:cs typeface="Segoe UI" panose="020B0502040204020203" pitchFamily="34" charset="0"/>
              </a:rPr>
              <a:t>. </a:t>
            </a:r>
          </a:p>
          <a:p>
            <a:pPr marL="9144">
              <a:spcBef>
                <a:spcPts val="1839"/>
              </a:spcBef>
            </a:pPr>
            <a:r>
              <a:rPr lang="en-IN" sz="2400" i="1" dirty="0">
                <a:latin typeface="Segoe UI" panose="020B0502040204020203" pitchFamily="34" charset="0"/>
                <a:cs typeface="Segoe UI" panose="020B0502040204020203" pitchFamily="34" charset="0"/>
              </a:rPr>
              <a:t>Basic pivot tables are very simple to set up and customize. There is no need to learn complicated formulas.</a:t>
            </a: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Speed. </a:t>
            </a:r>
          </a:p>
          <a:p>
            <a:pPr marL="9144">
              <a:spcBef>
                <a:spcPts val="1839"/>
              </a:spcBef>
            </a:pPr>
            <a:r>
              <a:rPr lang="en-IN" sz="2400" i="1" dirty="0">
                <a:latin typeface="Segoe UI" panose="020B0502040204020203" pitchFamily="34" charset="0"/>
                <a:cs typeface="Segoe UI" panose="020B0502040204020203" pitchFamily="34" charset="0"/>
              </a:rPr>
              <a:t>You can create a good-looking, useful report with a pivot table in minutes. Even if you are very good with formulas, pivot tables are faster to set up and require much less effort.</a:t>
            </a: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Flexibility. </a:t>
            </a:r>
          </a:p>
          <a:p>
            <a:pPr marL="9144">
              <a:spcBef>
                <a:spcPts val="1839"/>
              </a:spcBef>
            </a:pPr>
            <a:r>
              <a:rPr lang="en-IN" sz="2400" i="1" dirty="0">
                <a:latin typeface="Segoe UI" panose="020B0502040204020203" pitchFamily="34" charset="0"/>
                <a:cs typeface="Segoe UI" panose="020B0502040204020203" pitchFamily="34" charset="0"/>
              </a:rPr>
              <a:t>Unlike formulas, pivot tables don't lock you into a particular view of your data. You can quickly </a:t>
            </a:r>
            <a:r>
              <a:rPr lang="en-IN" sz="2400" i="1" dirty="0" err="1">
                <a:latin typeface="Segoe UI" panose="020B0502040204020203" pitchFamily="34" charset="0"/>
                <a:cs typeface="Segoe UI" panose="020B0502040204020203" pitchFamily="34" charset="0"/>
              </a:rPr>
              <a:t>rearrage</a:t>
            </a:r>
            <a:r>
              <a:rPr lang="en-IN" sz="2400" i="1" dirty="0">
                <a:latin typeface="Segoe UI" panose="020B0502040204020203" pitchFamily="34" charset="0"/>
                <a:cs typeface="Segoe UI" panose="020B0502040204020203" pitchFamily="34" charset="0"/>
              </a:rPr>
              <a:t> the pivot table to suit your needs. You can even clone a pivot table and build a separate view.</a:t>
            </a:r>
          </a:p>
        </p:txBody>
      </p:sp>
    </p:spTree>
    <p:extLst>
      <p:ext uri="{BB962C8B-B14F-4D97-AF65-F5344CB8AC3E}">
        <p14:creationId xmlns:p14="http://schemas.microsoft.com/office/powerpoint/2010/main" xmlns="" val="1243973446"/>
      </p:ext>
    </p:extLst>
  </p:cSld>
  <p:clrMapOvr>
    <a:masterClrMapping/>
  </p:clrMapOvr>
  <p:transition spd="slow">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81038"/>
            <a:ext cx="589470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Key Pivot Table Benefit</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4" y="1605216"/>
            <a:ext cx="12036425" cy="7709803"/>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Accuracy. </a:t>
            </a:r>
          </a:p>
          <a:p>
            <a:pPr marL="9144">
              <a:spcBef>
                <a:spcPts val="1839"/>
              </a:spcBef>
            </a:pPr>
            <a:r>
              <a:rPr lang="en-IN" sz="2400" i="1" dirty="0">
                <a:latin typeface="Segoe UI" panose="020B0502040204020203" pitchFamily="34" charset="0"/>
                <a:cs typeface="Segoe UI" panose="020B0502040204020203" pitchFamily="34" charset="0"/>
              </a:rPr>
              <a:t>As long as a pivot table is set up correctly, you can rest assured results are accurate. In fact, a pivot table will often highlight problems in the data faster than any other tool.</a:t>
            </a: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Formatting. </a:t>
            </a:r>
          </a:p>
          <a:p>
            <a:pPr marL="9144">
              <a:spcBef>
                <a:spcPts val="1839"/>
              </a:spcBef>
            </a:pPr>
            <a:r>
              <a:rPr lang="en-IN" sz="2400" i="1" dirty="0">
                <a:latin typeface="Segoe UI" panose="020B0502040204020203" pitchFamily="34" charset="0"/>
                <a:cs typeface="Segoe UI" panose="020B0502040204020203" pitchFamily="34" charset="0"/>
              </a:rPr>
              <a:t>A Pivot table can apply automatically apply consistent number and style formatting, even as data changes.</a:t>
            </a: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Updates. </a:t>
            </a:r>
          </a:p>
          <a:p>
            <a:pPr marL="9144">
              <a:spcBef>
                <a:spcPts val="1839"/>
              </a:spcBef>
            </a:pPr>
            <a:r>
              <a:rPr lang="en-IN" sz="2400" i="1" dirty="0">
                <a:latin typeface="Segoe UI" panose="020B0502040204020203" pitchFamily="34" charset="0"/>
                <a:cs typeface="Segoe UI" panose="020B0502040204020203" pitchFamily="34" charset="0"/>
              </a:rPr>
              <a:t>Pivot tables are designed for on-going updates. If you base a pivot table on an Excel Table, the table resize as needed with new data. All you need to do is click Refresh, and your pivot table will show you the latest.</a:t>
            </a:r>
          </a:p>
          <a:p>
            <a:pPr marL="352044" indent="-342900">
              <a:spcBef>
                <a:spcPts val="1839"/>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Filtering. Pivot tables contain several tools for filtering data. Need to look at North America and Asia, but exclude Europe? A pivot table makes it simple.</a:t>
            </a:r>
          </a:p>
          <a:p>
            <a:pPr marL="352044" indent="-342900">
              <a:spcBef>
                <a:spcPts val="1839"/>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Charts. Once you have a pivot table, you can easily create a pivot chart.</a:t>
            </a:r>
          </a:p>
        </p:txBody>
      </p:sp>
    </p:spTree>
    <p:extLst>
      <p:ext uri="{BB962C8B-B14F-4D97-AF65-F5344CB8AC3E}">
        <p14:creationId xmlns:p14="http://schemas.microsoft.com/office/powerpoint/2010/main" xmlns="" val="2273664636"/>
      </p:ext>
    </p:extLst>
  </p:cSld>
  <p:clrMapOvr>
    <a:masterClrMapping/>
  </p:clrMapOvr>
  <p:transition spd="slow">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4" y="681038"/>
            <a:ext cx="594042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Key Pivot Table Benefit</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5" y="1117792"/>
            <a:ext cx="12036425" cy="3231654"/>
          </a:xfrm>
          <a:prstGeom prst="rect">
            <a:avLst/>
          </a:prstGeom>
          <a:noFill/>
        </p:spPr>
        <p:txBody>
          <a:bodyPr wrap="square" rtlCol="0">
            <a:spAutoFit/>
          </a:bodyPr>
          <a:lstStyle/>
          <a:p>
            <a:pPr marL="9144">
              <a:spcBef>
                <a:spcPts val="1839"/>
              </a:spcBef>
            </a:pPr>
            <a:endParaRPr lang="en-IN" sz="2400" i="1" dirty="0">
              <a:latin typeface="Segoe UI" panose="020B0502040204020203" pitchFamily="34" charset="0"/>
              <a:cs typeface="Segoe UI" panose="020B0502040204020203" pitchFamily="34" charset="0"/>
            </a:endParaRP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Filtering. </a:t>
            </a:r>
          </a:p>
          <a:p>
            <a:pPr marL="9144">
              <a:spcBef>
                <a:spcPts val="1839"/>
              </a:spcBef>
            </a:pPr>
            <a:r>
              <a:rPr lang="en-IN" sz="2400" i="1" dirty="0">
                <a:latin typeface="Segoe UI" panose="020B0502040204020203" pitchFamily="34" charset="0"/>
                <a:cs typeface="Segoe UI" panose="020B0502040204020203" pitchFamily="34" charset="0"/>
              </a:rPr>
              <a:t>Pivot tables contain several tools for filtering data. Need to look at North America and Asia, but exclude Europe? A pivot table makes it simple.</a:t>
            </a:r>
          </a:p>
          <a:p>
            <a:pPr marL="352044" indent="-342900">
              <a:spcBef>
                <a:spcPts val="1839"/>
              </a:spcBef>
              <a:buFont typeface="Wingdings" panose="05000000000000000000" pitchFamily="2" charset="2"/>
              <a:buChar char="Ø"/>
            </a:pPr>
            <a:r>
              <a:rPr lang="en-IN" sz="2400" b="1" i="1" dirty="0">
                <a:latin typeface="Segoe UI" panose="020B0502040204020203" pitchFamily="34" charset="0"/>
                <a:cs typeface="Segoe UI" panose="020B0502040204020203" pitchFamily="34" charset="0"/>
              </a:rPr>
              <a:t>Charts.</a:t>
            </a:r>
          </a:p>
          <a:p>
            <a:pPr marL="9144">
              <a:spcBef>
                <a:spcPts val="1839"/>
              </a:spcBef>
            </a:pPr>
            <a:r>
              <a:rPr lang="en-IN" sz="2400" i="1" dirty="0">
                <a:latin typeface="Segoe UI" panose="020B0502040204020203" pitchFamily="34" charset="0"/>
                <a:cs typeface="Segoe UI" panose="020B0502040204020203" pitchFamily="34" charset="0"/>
              </a:rPr>
              <a:t>Once you have a pivot table, you can easily create a pivot chart.</a:t>
            </a:r>
          </a:p>
        </p:txBody>
      </p:sp>
    </p:spTree>
    <p:extLst>
      <p:ext uri="{BB962C8B-B14F-4D97-AF65-F5344CB8AC3E}">
        <p14:creationId xmlns:p14="http://schemas.microsoft.com/office/powerpoint/2010/main" xmlns="" val="499601307"/>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460374" y="681038"/>
            <a:ext cx="3546103"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Sample Data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506753" y="1649462"/>
            <a:ext cx="3637544" cy="3647152"/>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spc="10" dirty="0">
                <a:solidFill>
                  <a:srgbClr val="000000"/>
                </a:solidFill>
                <a:latin typeface="Segoe UI" panose="020B0502040204020203" pitchFamily="34" charset="0"/>
                <a:cs typeface="Segoe UI" panose="020B0502040204020203" pitchFamily="34" charset="0"/>
              </a:rPr>
              <a:t>The sample data contains 452 records with 5 fields of information: Date, Colour, Units, Sales, and Region. This data is perfect for a pivot table.</a:t>
            </a:r>
          </a:p>
          <a:p>
            <a:pPr marL="9144">
              <a:spcBef>
                <a:spcPts val="1839"/>
              </a:spcBef>
            </a:pPr>
            <a:endParaRPr lang="en-IN" sz="2400" i="1" dirty="0">
              <a:latin typeface="Segoe UI" panose="020B0502040204020203" pitchFamily="34" charset="0"/>
              <a:cs typeface="Segoe UI" panose="020B0502040204020203" pitchFamily="34" charset="0"/>
            </a:endParaRPr>
          </a:p>
        </p:txBody>
      </p:sp>
      <p:pic>
        <p:nvPicPr>
          <p:cNvPr id="3" name="Picture 2">
            <a:extLst>
              <a:ext uri="{FF2B5EF4-FFF2-40B4-BE49-F238E27FC236}">
                <a16:creationId xmlns:a16="http://schemas.microsoft.com/office/drawing/2014/main" xmlns="" id="{955A19E3-1290-49C9-9887-0DEE8CAD82C8}"/>
              </a:ext>
            </a:extLst>
          </p:cNvPr>
          <p:cNvPicPr>
            <a:picLocks noChangeAspect="1"/>
          </p:cNvPicPr>
          <p:nvPr/>
        </p:nvPicPr>
        <p:blipFill>
          <a:blip r:embed="rId2"/>
          <a:stretch>
            <a:fillRect/>
          </a:stretch>
        </p:blipFill>
        <p:spPr>
          <a:xfrm>
            <a:off x="6096000" y="1479316"/>
            <a:ext cx="5807689" cy="5146858"/>
          </a:xfrm>
          <a:prstGeom prst="rect">
            <a:avLst/>
          </a:prstGeom>
        </p:spPr>
      </p:pic>
    </p:spTree>
    <p:extLst>
      <p:ext uri="{BB962C8B-B14F-4D97-AF65-F5344CB8AC3E}">
        <p14:creationId xmlns:p14="http://schemas.microsoft.com/office/powerpoint/2010/main" xmlns="" val="3467524410"/>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45947" y="655718"/>
            <a:ext cx="436021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Insert Pivot Table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63870" y="1767449"/>
            <a:ext cx="3858770" cy="4016484"/>
          </a:xfrm>
          <a:prstGeom prst="rect">
            <a:avLst/>
          </a:prstGeom>
          <a:noFill/>
        </p:spPr>
        <p:txBody>
          <a:bodyPr wrap="square" rtlCol="0">
            <a:spAutoFit/>
          </a:bodyPr>
          <a:lstStyle/>
          <a:p>
            <a:pPr marL="466344" indent="-457200">
              <a:spcBef>
                <a:spcPts val="1839"/>
              </a:spcBef>
              <a:buAutoNum type="arabicPeriod"/>
            </a:pPr>
            <a:r>
              <a:rPr lang="en-IN" sz="2400" i="1" dirty="0">
                <a:latin typeface="Segoe UI" panose="020B0502040204020203" pitchFamily="34" charset="0"/>
                <a:cs typeface="Segoe UI" panose="020B0502040204020203" pitchFamily="34" charset="0"/>
              </a:rPr>
              <a:t>To start off, select any cell in the data and click Pivot Table on the Insert tab of the ribbon:</a:t>
            </a:r>
          </a:p>
          <a:p>
            <a:pPr marL="9144">
              <a:spcBef>
                <a:spcPts val="1839"/>
              </a:spcBef>
            </a:pPr>
            <a:r>
              <a:rPr lang="en-IN" sz="2400" i="1" dirty="0">
                <a:latin typeface="Segoe UI" panose="020B0502040204020203" pitchFamily="34" charset="0"/>
                <a:cs typeface="Segoe UI" panose="020B0502040204020203" pitchFamily="34" charset="0"/>
              </a:rPr>
              <a:t>Excel will display the Create Pivot Table window. Notice the data range is already filled in. The default location for a new pivot table is New Worksheet.</a:t>
            </a:r>
          </a:p>
        </p:txBody>
      </p:sp>
      <p:pic>
        <p:nvPicPr>
          <p:cNvPr id="8" name="Picture 7">
            <a:extLst>
              <a:ext uri="{FF2B5EF4-FFF2-40B4-BE49-F238E27FC236}">
                <a16:creationId xmlns:a16="http://schemas.microsoft.com/office/drawing/2014/main" xmlns="" id="{82CF1480-34BE-4857-A9B2-D4ED65B3FFD7}"/>
              </a:ext>
            </a:extLst>
          </p:cNvPr>
          <p:cNvPicPr>
            <a:picLocks noChangeAspect="1"/>
          </p:cNvPicPr>
          <p:nvPr/>
        </p:nvPicPr>
        <p:blipFill>
          <a:blip r:embed="rId2"/>
          <a:stretch>
            <a:fillRect/>
          </a:stretch>
        </p:blipFill>
        <p:spPr>
          <a:xfrm>
            <a:off x="5351635" y="655717"/>
            <a:ext cx="6594987" cy="6167534"/>
          </a:xfrm>
          <a:prstGeom prst="rect">
            <a:avLst/>
          </a:prstGeom>
        </p:spPr>
      </p:pic>
    </p:spTree>
    <p:extLst>
      <p:ext uri="{BB962C8B-B14F-4D97-AF65-F5344CB8AC3E}">
        <p14:creationId xmlns:p14="http://schemas.microsoft.com/office/powerpoint/2010/main" xmlns="" val="1388524023"/>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45947" y="655718"/>
            <a:ext cx="436021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Insert Pivot Table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63870" y="1767449"/>
            <a:ext cx="3858770" cy="1569660"/>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2. Override the default location and enter H4 to place the pivot table on the current worksheet:</a:t>
            </a:r>
          </a:p>
        </p:txBody>
      </p:sp>
      <p:pic>
        <p:nvPicPr>
          <p:cNvPr id="2050" name="Picture 2" descr="Create Pivot Table window">
            <a:extLst>
              <a:ext uri="{FF2B5EF4-FFF2-40B4-BE49-F238E27FC236}">
                <a16:creationId xmlns:a16="http://schemas.microsoft.com/office/drawing/2014/main" xmlns="" id="{2462A8FA-1E70-4C9D-B2E3-752FA4CCE17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91777" y="994942"/>
            <a:ext cx="6144700" cy="54937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4197450"/>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45947" y="655718"/>
            <a:ext cx="436021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Insert Pivot Table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63870" y="1767449"/>
            <a:ext cx="3858770" cy="1200329"/>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3. Click OK, and Excel builds an empty pivot table starting in cell H4</a:t>
            </a:r>
          </a:p>
        </p:txBody>
      </p:sp>
      <p:pic>
        <p:nvPicPr>
          <p:cNvPr id="3" name="Picture 2">
            <a:extLst>
              <a:ext uri="{FF2B5EF4-FFF2-40B4-BE49-F238E27FC236}">
                <a16:creationId xmlns:a16="http://schemas.microsoft.com/office/drawing/2014/main" xmlns="" id="{7B6D0F64-527D-45B3-A11A-BF41038382F0}"/>
              </a:ext>
            </a:extLst>
          </p:cNvPr>
          <p:cNvPicPr>
            <a:picLocks noChangeAspect="1"/>
          </p:cNvPicPr>
          <p:nvPr/>
        </p:nvPicPr>
        <p:blipFill>
          <a:blip r:embed="rId2"/>
          <a:stretch>
            <a:fillRect/>
          </a:stretch>
        </p:blipFill>
        <p:spPr>
          <a:xfrm>
            <a:off x="4294752" y="1506639"/>
            <a:ext cx="7733378" cy="4924245"/>
          </a:xfrm>
          <a:prstGeom prst="rect">
            <a:avLst/>
          </a:prstGeom>
        </p:spPr>
      </p:pic>
      <p:sp>
        <p:nvSpPr>
          <p:cNvPr id="8" name="TextBox 7">
            <a:extLst>
              <a:ext uri="{FF2B5EF4-FFF2-40B4-BE49-F238E27FC236}">
                <a16:creationId xmlns:a16="http://schemas.microsoft.com/office/drawing/2014/main" xmlns="" id="{E14FACE1-DCFA-490C-B2C6-82396D7A7E92}"/>
              </a:ext>
            </a:extLst>
          </p:cNvPr>
          <p:cNvSpPr txBox="1"/>
          <p:nvPr/>
        </p:nvSpPr>
        <p:spPr>
          <a:xfrm>
            <a:off x="163869" y="3716594"/>
            <a:ext cx="3858769" cy="2462213"/>
          </a:xfrm>
          <a:prstGeom prst="rect">
            <a:avLst/>
          </a:prstGeom>
          <a:noFill/>
        </p:spPr>
        <p:txBody>
          <a:bodyPr wrap="square" rtlCol="0">
            <a:spAutoFit/>
          </a:bodyPr>
          <a:lstStyle/>
          <a:p>
            <a:r>
              <a:rPr lang="en-IN" sz="2200" i="1" dirty="0">
                <a:solidFill>
                  <a:srgbClr val="FF0000"/>
                </a:solidFill>
                <a:latin typeface="Segoe UI" panose="020B0502040204020203" pitchFamily="34" charset="0"/>
                <a:cs typeface="Segoe UI" panose="020B0502040204020203" pitchFamily="34" charset="0"/>
              </a:rPr>
              <a:t>Note: there are good reasons to place a pivot table on a different worksheet. However, when learning pivot tables, it's helpful to see both the source data and the pivot table at the same time.</a:t>
            </a:r>
            <a:endParaRPr lang="en-IN" sz="2200" dirty="0">
              <a:solidFill>
                <a:srgbClr val="FF0000"/>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1565521647"/>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45947" y="655718"/>
            <a:ext cx="4360215"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Insert Pivot Table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63869" y="1767449"/>
            <a:ext cx="8242711" cy="2539157"/>
          </a:xfrm>
          <a:prstGeom prst="rect">
            <a:avLst/>
          </a:prstGeom>
          <a:noFill/>
        </p:spPr>
        <p:txBody>
          <a:bodyPr wrap="square" rtlCol="0">
            <a:spAutoFit/>
          </a:bodyPr>
          <a:lstStyle/>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Excel also displays the PivotTable Fields pane, which is empty at this point. Note all five fields are listed, but unused:</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To build a pivot table, drag fields into one the Columns, Rows, or Values area. The Filters area is used to apply global filters to a pivot table.</a:t>
            </a:r>
          </a:p>
        </p:txBody>
      </p:sp>
      <p:pic>
        <p:nvPicPr>
          <p:cNvPr id="4098" name="Picture 2" descr="Fields pane for new empty pivot table">
            <a:extLst>
              <a:ext uri="{FF2B5EF4-FFF2-40B4-BE49-F238E27FC236}">
                <a16:creationId xmlns:a16="http://schemas.microsoft.com/office/drawing/2014/main" xmlns="" id="{51F6D43D-03E5-4758-9D5D-67FF489D7B58}"/>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616507" y="927653"/>
            <a:ext cx="3265385" cy="55778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03243456"/>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73789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Add Fields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5" y="1767449"/>
            <a:ext cx="3118567" cy="2908489"/>
          </a:xfrm>
          <a:prstGeom prst="rect">
            <a:avLst/>
          </a:prstGeom>
          <a:noFill/>
        </p:spPr>
        <p:txBody>
          <a:bodyPr wrap="square" rtlCol="0">
            <a:spAutoFit/>
          </a:bodyPr>
          <a:lstStyle/>
          <a:p>
            <a:pPr marL="9144">
              <a:spcBef>
                <a:spcPts val="1839"/>
              </a:spcBef>
            </a:pPr>
            <a:r>
              <a:rPr lang="en-IN" sz="2400" i="1" dirty="0">
                <a:latin typeface="Segoe UI" panose="020B0502040204020203" pitchFamily="34" charset="0"/>
                <a:cs typeface="Segoe UI" panose="020B0502040204020203" pitchFamily="34" charset="0"/>
              </a:rPr>
              <a:t>1. Drag the Sales field to the Values area.</a:t>
            </a:r>
          </a:p>
          <a:p>
            <a:pPr marL="352044" indent="-342900">
              <a:spcBef>
                <a:spcPts val="1839"/>
              </a:spcBef>
              <a:buFont typeface="Wingdings" panose="05000000000000000000" pitchFamily="2" charset="2"/>
              <a:buChar char="Ø"/>
            </a:pPr>
            <a:r>
              <a:rPr lang="en-IN" sz="2400" i="1" dirty="0">
                <a:latin typeface="Segoe UI" panose="020B0502040204020203" pitchFamily="34" charset="0"/>
                <a:cs typeface="Segoe UI" panose="020B0502040204020203" pitchFamily="34" charset="0"/>
              </a:rPr>
              <a:t>Excel calculates a grand total, 26356. This is the sum of all sales values in the entire data set:</a:t>
            </a:r>
          </a:p>
        </p:txBody>
      </p:sp>
      <p:pic>
        <p:nvPicPr>
          <p:cNvPr id="5122" name="Picture 2" descr="Grand total of all data in data set">
            <a:extLst>
              <a:ext uri="{FF2B5EF4-FFF2-40B4-BE49-F238E27FC236}">
                <a16:creationId xmlns:a16="http://schemas.microsoft.com/office/drawing/2014/main" xmlns="" id="{37146AAA-AE53-4229-99BB-00309974818B}"/>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66299" y="2011970"/>
            <a:ext cx="8070126" cy="40981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21959198"/>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xmlns="" id="{391E4A88-92EE-694D-A87D-ECD1349BF165}"/>
              </a:ext>
            </a:extLst>
          </p:cNvPr>
          <p:cNvSpPr>
            <a:spLocks noGrp="1"/>
          </p:cNvSpPr>
          <p:nvPr>
            <p:ph type="title"/>
          </p:nvPr>
        </p:nvSpPr>
        <p:spPr>
          <a:xfrm rot="10800000" flipV="1">
            <a:off x="155575" y="655718"/>
            <a:ext cx="273789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Add Fields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xmlns=""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xmlns="" id="{D4529D65-2071-464C-8C19-67B5E3D50B00}"/>
              </a:ext>
            </a:extLst>
          </p:cNvPr>
          <p:cNvSpPr txBox="1"/>
          <p:nvPr/>
        </p:nvSpPr>
        <p:spPr>
          <a:xfrm>
            <a:off x="155575" y="1516880"/>
            <a:ext cx="3944477" cy="4447371"/>
          </a:xfrm>
          <a:prstGeom prst="rect">
            <a:avLst/>
          </a:prstGeom>
          <a:noFill/>
        </p:spPr>
        <p:txBody>
          <a:bodyPr wrap="square" rtlCol="0">
            <a:spAutoFit/>
          </a:bodyPr>
          <a:lstStyle/>
          <a:p>
            <a:pPr marL="9144">
              <a:spcBef>
                <a:spcPts val="1839"/>
              </a:spcBef>
            </a:pPr>
            <a:r>
              <a:rPr lang="en-IN" sz="2300" i="1" dirty="0">
                <a:latin typeface="Segoe UI" panose="020B0502040204020203" pitchFamily="34" charset="0"/>
                <a:cs typeface="Segoe UI" panose="020B0502040204020203" pitchFamily="34" charset="0"/>
              </a:rPr>
              <a:t>2. Drag the Colour field to the Rows area.</a:t>
            </a:r>
          </a:p>
          <a:p>
            <a:pPr marL="352044" indent="-342900">
              <a:spcBef>
                <a:spcPts val="1839"/>
              </a:spcBef>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Excel breaks out sales by Colour. You can see Blue is the top seller, while Red comes in last:</a:t>
            </a:r>
          </a:p>
          <a:p>
            <a:pPr marL="352044" indent="-342900">
              <a:spcBef>
                <a:spcPts val="1839"/>
              </a:spcBef>
              <a:buFont typeface="Wingdings" panose="05000000000000000000" pitchFamily="2" charset="2"/>
              <a:buChar char="Ø"/>
            </a:pPr>
            <a:r>
              <a:rPr lang="en-IN" sz="2300" i="1" dirty="0">
                <a:latin typeface="Segoe UI" panose="020B0502040204020203" pitchFamily="34" charset="0"/>
                <a:cs typeface="Segoe UI" panose="020B0502040204020203" pitchFamily="34" charset="0"/>
              </a:rPr>
              <a:t>Notice the Grand Total remains 26356. This makes sense, because we are still reporting on the full set of data.</a:t>
            </a:r>
          </a:p>
        </p:txBody>
      </p:sp>
      <p:pic>
        <p:nvPicPr>
          <p:cNvPr id="3" name="Picture 2">
            <a:extLst>
              <a:ext uri="{FF2B5EF4-FFF2-40B4-BE49-F238E27FC236}">
                <a16:creationId xmlns:a16="http://schemas.microsoft.com/office/drawing/2014/main" xmlns="" id="{7B406612-7F29-430B-8E69-4D75FB336FA9}"/>
              </a:ext>
            </a:extLst>
          </p:cNvPr>
          <p:cNvPicPr>
            <a:picLocks noChangeAspect="1"/>
          </p:cNvPicPr>
          <p:nvPr/>
        </p:nvPicPr>
        <p:blipFill>
          <a:blip r:embed="rId2"/>
          <a:stretch>
            <a:fillRect/>
          </a:stretch>
        </p:blipFill>
        <p:spPr>
          <a:xfrm>
            <a:off x="4291031" y="1519237"/>
            <a:ext cx="7745394" cy="4424363"/>
          </a:xfrm>
          <a:prstGeom prst="rect">
            <a:avLst/>
          </a:prstGeom>
        </p:spPr>
      </p:pic>
    </p:spTree>
    <p:extLst>
      <p:ext uri="{BB962C8B-B14F-4D97-AF65-F5344CB8AC3E}">
        <p14:creationId xmlns:p14="http://schemas.microsoft.com/office/powerpoint/2010/main" xmlns="" val="2789147807"/>
      </p:ext>
    </p:extLst>
  </p:cSld>
  <p:clrMapOvr>
    <a:masterClrMapping/>
  </p:clrMapOvr>
  <p:transition spd="slow">
    <p:pull/>
  </p:transition>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3801</TotalTime>
  <Words>1431</Words>
  <Application>Microsoft Office PowerPoint</Application>
  <PresentationFormat>Custom</PresentationFormat>
  <Paragraphs>133</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IAQS PPT- Zil_ Final</vt:lpstr>
      <vt:lpstr>Slide 1</vt:lpstr>
      <vt:lpstr>Meaning – Pivot Table</vt:lpstr>
      <vt:lpstr>Sample Data</vt:lpstr>
      <vt:lpstr>Insert Pivot Table</vt:lpstr>
      <vt:lpstr>Insert Pivot Table</vt:lpstr>
      <vt:lpstr>Insert Pivot Table</vt:lpstr>
      <vt:lpstr>Insert Pivot Table</vt:lpstr>
      <vt:lpstr>Add Fields</vt:lpstr>
      <vt:lpstr>Add Fields</vt:lpstr>
      <vt:lpstr>Add Fields</vt:lpstr>
      <vt:lpstr>Number Formatting</vt:lpstr>
      <vt:lpstr>Number Formatting</vt:lpstr>
      <vt:lpstr>Sorting by value</vt:lpstr>
      <vt:lpstr>Sorting by value</vt:lpstr>
      <vt:lpstr>Refresh Data</vt:lpstr>
      <vt:lpstr>Refresh Data</vt:lpstr>
      <vt:lpstr>Refresh Data</vt:lpstr>
      <vt:lpstr>Second Value Field </vt:lpstr>
      <vt:lpstr>Percent of Total</vt:lpstr>
      <vt:lpstr>Percent of Total</vt:lpstr>
      <vt:lpstr>Group by Date</vt:lpstr>
      <vt:lpstr>Group by Date</vt:lpstr>
      <vt:lpstr>Group by Date</vt:lpstr>
      <vt:lpstr>Two-way Pivot</vt:lpstr>
      <vt:lpstr>Two-way Pivot</vt:lpstr>
      <vt:lpstr>Key Pivot Table  Benefit</vt:lpstr>
      <vt:lpstr>Key Pivot Table Benefit</vt:lpstr>
      <vt:lpstr>Key Pivot Table Benefit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Admin</cp:lastModifiedBy>
  <cp:revision>166</cp:revision>
  <dcterms:created xsi:type="dcterms:W3CDTF">2019-12-10T16:16:08Z</dcterms:created>
  <dcterms:modified xsi:type="dcterms:W3CDTF">2022-08-23T10:28:59Z</dcterms:modified>
</cp:coreProperties>
</file>